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>
        <p:scale>
          <a:sx n="114" d="100"/>
          <a:sy n="114" d="100"/>
        </p:scale>
        <p:origin x="10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BCEF3-865D-F447-AA72-9B38BBE01F8F}" type="datetimeFigureOut">
              <a:rPr lang="en-US" smtClean="0"/>
              <a:t>10/3/25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A3E37-8B40-DF4E-9B18-13D0CC635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95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400" dirty="0"/>
              <a:t>including disease-associated protein perturbations, </a:t>
            </a:r>
          </a:p>
          <a:p>
            <a:pPr lvl="1"/>
            <a:r>
              <a:rPr lang="en-US" sz="1400" dirty="0"/>
              <a:t>biological processes and pathways, </a:t>
            </a:r>
          </a:p>
          <a:p>
            <a:pPr lvl="1"/>
            <a:r>
              <a:rPr lang="en-US" sz="1400" dirty="0"/>
              <a:t>anatomical and phenotypic scale,</a:t>
            </a:r>
          </a:p>
          <a:p>
            <a:pPr lvl="1"/>
            <a:r>
              <a:rPr lang="en-US" sz="1400" dirty="0"/>
              <a:t> and the entire range of approved and experimental drugs with their therapeutic 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A3E37-8B40-DF4E-9B18-13D0CC6358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38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3: Overview of the proposed G-Retriever: 1) Indexing: Graphs are indexed for efficient query processing; 2) Retrieval: The most semantically relevant nodes and edges are retrieved, conditioned on the query; 3) Subgraph Construction: A connected subgraph is extracted, covering as many relevant nodes and edges as possible while maintaining a manageable graph size; 4) Generation: An answer is generated using a ‘graph prompt’, a textualized graph, and the query.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A3E37-8B40-DF4E-9B18-13D0CC6358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91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D031-56E2-573F-04D0-002BCB806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A8F6F-7D1B-C7F8-CC49-03B9953D6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9EAC2-FC25-CC0B-056C-9F53FDEB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F1CF1-3B19-614C-9A91-2D04886C029B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E4598-47AC-D665-25D5-AA8AE675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33E19-5CFC-3047-FBFA-137348B2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B1EC-C1BD-4145-A78E-E718CD6D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58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19866-507C-70F8-AE31-74B25C4B5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5FC88F-A209-F8C0-2773-9022CAE65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389D8-F092-ACDF-E406-A97D7F8A0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F1CF1-3B19-614C-9A91-2D04886C029B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F003D-D0B0-E0FB-69CF-C8BBEDEC8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E3608-2E3C-2FC6-8767-98DD119A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B1EC-C1BD-4145-A78E-E718CD6D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1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B0226E-F355-02BB-8DAC-B8F362028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ED31AF-0725-57A6-0883-3CBEE13BC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2654B-F3AE-7098-4A5D-200860D9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F1CF1-3B19-614C-9A91-2D04886C029B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D5976-29C8-5643-27A6-924950FA8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C52A3-D2D1-A874-22F2-CADC17ADF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B1EC-C1BD-4145-A78E-E718CD6D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CCE8D-7B00-65EF-DF21-528EDA70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95FCE-2D8B-68B0-763C-B1BDADA69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F52C6-3171-601A-D35C-4E6033697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F1CF1-3B19-614C-9A91-2D04886C029B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B86FC-9AAD-B2F6-FDF2-17CB1B105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FFFB9-C7C1-B7D5-427F-C56D4274D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B1EC-C1BD-4145-A78E-E718CD6D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0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FFA5-4AD5-8A45-1DCD-B803D2999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D719D-3B49-C7B4-B39A-C70AE9046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0479F-CB91-0F3D-B21D-10D74529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F1CF1-3B19-614C-9A91-2D04886C029B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14137-6E23-86DC-DAB1-7A76D3D1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81D88-4B95-2386-715C-FA4F34123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B1EC-C1BD-4145-A78E-E718CD6D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2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A9201-AFA8-1918-B2D9-02F7007F5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108D3-CA68-0E9F-43F4-0EDD124B2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8614B4-B2C0-9358-153C-3662D0EE3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4C183-C9C8-145A-E246-8C25C97F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F1CF1-3B19-614C-9A91-2D04886C029B}" type="datetimeFigureOut">
              <a:rPr lang="en-US" smtClean="0"/>
              <a:t>10/3/25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22439-3225-E663-68E5-C342D56B8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61DDF-E661-D995-C7F8-6EDB20F6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B1EC-C1BD-4145-A78E-E718CD6D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85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85485-D7D7-FB57-B804-755620ADC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43E14-1F1A-4022-1884-FB8067B36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34ACC-C817-6FA2-6819-12CFEBB9F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56261-C863-5843-64FE-4927779A88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84C16-F8DD-6AB8-C01D-BD02491451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91EB86-2AEB-E059-A4B2-DAAD68FC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F1CF1-3B19-614C-9A91-2D04886C029B}" type="datetimeFigureOut">
              <a:rPr lang="en-US" smtClean="0"/>
              <a:t>10/3/25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4D962-EF0A-A9A0-1F62-D8F968910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48AD60-38CA-8FB4-168D-E0EC7C3EA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B1EC-C1BD-4145-A78E-E718CD6D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24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46FEA-1CAB-556A-8235-C634849B1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3EA482-3472-E898-C832-79A7286D9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F1CF1-3B19-614C-9A91-2D04886C029B}" type="datetimeFigureOut">
              <a:rPr lang="en-US" smtClean="0"/>
              <a:t>10/3/25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68BFF-DDE3-AB2D-340B-FAEC18D0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59DD0-104C-C72E-FE23-66C70D23F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B1EC-C1BD-4145-A78E-E718CD6D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43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51995A-B3A3-8D38-F50D-751FD7955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F1CF1-3B19-614C-9A91-2D04886C029B}" type="datetimeFigureOut">
              <a:rPr lang="en-US" smtClean="0"/>
              <a:t>10/3/25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0CDFFF-2317-3889-DDB5-863EC180B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5C60D-CD93-35D9-34BA-301B3D3C3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B1EC-C1BD-4145-A78E-E718CD6D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9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63DD-EDC0-4F77-645A-B96063834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4D3BB-F039-9CB0-8F2A-FA1395EE4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A804BE-D6A0-7161-2D32-794B61654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6B420-DA67-017A-37DA-3EBD8BF25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F1CF1-3B19-614C-9A91-2D04886C029B}" type="datetimeFigureOut">
              <a:rPr lang="en-US" smtClean="0"/>
              <a:t>10/3/25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8F7CE-4CC7-8F69-1C45-3F2A4CE9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4500F-11AF-1D86-7CE2-CF69334E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B1EC-C1BD-4145-A78E-E718CD6D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58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CA36-CBFB-16F0-C4F0-366F163E1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53D045-ABED-8772-7E5C-E0F1F9377C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9A531-FD4D-C060-3D55-45B0CEE32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A9703-EFB7-A67F-273C-58B9B244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F1CF1-3B19-614C-9A91-2D04886C029B}" type="datetimeFigureOut">
              <a:rPr lang="en-US" smtClean="0"/>
              <a:t>10/3/25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47F74-5156-03E6-AF4A-2D720713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A1E2D-EF59-EF7A-3240-AD3E6C4B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2B1EC-C1BD-4145-A78E-E718CD6D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93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EF25B4-167E-7295-3B9D-F8E6E58CB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B39B7-663F-364C-0CE3-31E7602B9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3DA96-D39F-76FD-A82F-B6CDA7710C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1F1CF1-3B19-614C-9A91-2D04886C029B}" type="datetimeFigureOut">
              <a:rPr lang="en-US" smtClean="0"/>
              <a:t>10/3/25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25721-4186-D84B-6B70-A7EF6974A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08EED-54A9-88AF-394F-0D7F8DF53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22B1EC-C1BD-4145-A78E-E718CD6D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74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C34524D-93BB-3209-0727-A87E08B89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0454" y="258175"/>
            <a:ext cx="5605382" cy="974087"/>
          </a:xfrm>
        </p:spPr>
        <p:txBody>
          <a:bodyPr/>
          <a:lstStyle/>
          <a:p>
            <a:r>
              <a:rPr lang="en-US" b="1" dirty="0"/>
              <a:t>AWS Life Science Hackathon</a:t>
            </a:r>
          </a:p>
          <a:p>
            <a:r>
              <a:rPr lang="en-US" b="1" dirty="0"/>
              <a:t>10/1 – 10/3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5D2A8-B69D-871D-9950-32C4EC4C7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6" y="678248"/>
            <a:ext cx="6935406" cy="550150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D957951F-8643-16DE-3A3D-4CBE7FB27074}"/>
              </a:ext>
            </a:extLst>
          </p:cNvPr>
          <p:cNvSpPr txBox="1">
            <a:spLocks/>
          </p:cNvSpPr>
          <p:nvPr/>
        </p:nvSpPr>
        <p:spPr>
          <a:xfrm>
            <a:off x="7284359" y="1771910"/>
            <a:ext cx="4139714" cy="400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Team 9:</a:t>
            </a:r>
          </a:p>
          <a:p>
            <a:r>
              <a:rPr lang="en-US" dirty="0"/>
              <a:t>Aymen Maqsood </a:t>
            </a:r>
            <a:r>
              <a:rPr lang="en-US" dirty="0" err="1"/>
              <a:t>Mulbagal</a:t>
            </a:r>
            <a:r>
              <a:rPr lang="en-US" dirty="0"/>
              <a:t> </a:t>
            </a:r>
          </a:p>
          <a:p>
            <a:r>
              <a:rPr lang="en-US" dirty="0"/>
              <a:t>Ben </a:t>
            </a:r>
            <a:r>
              <a:rPr lang="en-US" dirty="0" err="1"/>
              <a:t>Stear</a:t>
            </a:r>
            <a:endParaRPr lang="en-US" dirty="0"/>
          </a:p>
          <a:p>
            <a:r>
              <a:rPr lang="en-US" dirty="0"/>
              <a:t>JP Courneya</a:t>
            </a:r>
          </a:p>
          <a:p>
            <a:r>
              <a:rPr lang="en-US" dirty="0"/>
              <a:t>Mina P. Peyton</a:t>
            </a:r>
          </a:p>
          <a:p>
            <a:r>
              <a:rPr lang="en-US" dirty="0"/>
              <a:t>Victor Felix</a:t>
            </a:r>
          </a:p>
          <a:p>
            <a:r>
              <a:rPr lang="en-US" dirty="0"/>
              <a:t>Arun </a:t>
            </a:r>
            <a:r>
              <a:rPr lang="en-US" dirty="0" err="1"/>
              <a:t>Bondali</a:t>
            </a:r>
            <a:endParaRPr lang="en-US" dirty="0"/>
          </a:p>
          <a:p>
            <a:r>
              <a:rPr lang="en-US" dirty="0"/>
              <a:t>Michelle Holko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04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EE331-3690-3177-B84E-D92F3241B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2" y="5135006"/>
            <a:ext cx="5605130" cy="1275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/>
              <a:t>PrimeKG</a:t>
            </a:r>
            <a:r>
              <a:rPr lang="en-US" sz="1600" dirty="0"/>
              <a:t>:</a:t>
            </a:r>
          </a:p>
          <a:p>
            <a:r>
              <a:rPr lang="en-US" sz="1600" dirty="0"/>
              <a:t>integrates 20 resources:</a:t>
            </a:r>
          </a:p>
          <a:p>
            <a:pPr lvl="1"/>
            <a:r>
              <a:rPr lang="en-US" sz="1600" dirty="0"/>
              <a:t>17,080 diseases with 4,050,249 relationships representing ten major biological scales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A808B-73D5-BBAA-0F21-56F9DC7AB4A4}"/>
              </a:ext>
            </a:extLst>
          </p:cNvPr>
          <p:cNvSpPr txBox="1"/>
          <p:nvPr/>
        </p:nvSpPr>
        <p:spPr>
          <a:xfrm>
            <a:off x="6542005" y="5111564"/>
            <a:ext cx="54757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PubKG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integrates papers, patents, and clinical trials as core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connections between papers, patents, and clinical trials through </a:t>
            </a:r>
            <a:r>
              <a:rPr lang="en-US" sz="1600" dirty="0" err="1"/>
              <a:t>bioentities</a:t>
            </a:r>
            <a:r>
              <a:rPr lang="en-US" sz="1600" dirty="0"/>
              <a:t>, projects, authors, and citations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5079C0-C9C0-8587-03DF-63198372D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720" y="838729"/>
            <a:ext cx="5656248" cy="41677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01D86F-0A62-EE80-CF87-26A2B66CD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5" y="865329"/>
            <a:ext cx="6004475" cy="41519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AD4501-8033-F155-5AE1-EF4E4A93D372}"/>
              </a:ext>
            </a:extLst>
          </p:cNvPr>
          <p:cNvSpPr txBox="1"/>
          <p:nvPr/>
        </p:nvSpPr>
        <p:spPr>
          <a:xfrm>
            <a:off x="172887" y="140117"/>
            <a:ext cx="5738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Precision Medicine Knowledge Graph (</a:t>
            </a:r>
            <a:r>
              <a:rPr lang="en-US" sz="2000" b="1" dirty="0" err="1"/>
              <a:t>PrimeKG</a:t>
            </a:r>
            <a:r>
              <a:rPr lang="en-US" sz="2000" b="1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EFDA35-1A95-BE5E-A4A5-B8B4EAAAF37E}"/>
              </a:ext>
            </a:extLst>
          </p:cNvPr>
          <p:cNvSpPr txBox="1"/>
          <p:nvPr/>
        </p:nvSpPr>
        <p:spPr>
          <a:xfrm>
            <a:off x="7267082" y="140117"/>
            <a:ext cx="4250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Pubmed</a:t>
            </a:r>
            <a:r>
              <a:rPr lang="en-US" sz="2000" b="1" dirty="0"/>
              <a:t> Knowledge Graph (</a:t>
            </a:r>
            <a:r>
              <a:rPr lang="en-US" sz="2000" b="1" dirty="0" err="1"/>
              <a:t>PubKG</a:t>
            </a:r>
            <a:r>
              <a:rPr lang="en-US" sz="2000" b="1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20C316-094E-9522-B538-973017E511DE}"/>
              </a:ext>
            </a:extLst>
          </p:cNvPr>
          <p:cNvSpPr txBox="1"/>
          <p:nvPr/>
        </p:nvSpPr>
        <p:spPr>
          <a:xfrm>
            <a:off x="6681978" y="6542302"/>
            <a:ext cx="5508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Chandak et. al., Scientific Data, 2023; Xu et. al., Scientific Data, 2025</a:t>
            </a:r>
          </a:p>
        </p:txBody>
      </p:sp>
    </p:spTree>
    <p:extLst>
      <p:ext uri="{BB962C8B-B14F-4D97-AF65-F5344CB8AC3E}">
        <p14:creationId xmlns:p14="http://schemas.microsoft.com/office/powerpoint/2010/main" val="318242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6937C74-9FCE-86A9-A038-7505D3B6C876}"/>
              </a:ext>
            </a:extLst>
          </p:cNvPr>
          <p:cNvSpPr txBox="1">
            <a:spLocks/>
          </p:cNvSpPr>
          <p:nvPr/>
        </p:nvSpPr>
        <p:spPr>
          <a:xfrm>
            <a:off x="838200" y="313703"/>
            <a:ext cx="10515600" cy="740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G-Retriever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96E879-B978-F9BC-DC57-35C5D5D2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025"/>
          <a:stretch>
            <a:fillRect/>
          </a:stretch>
        </p:blipFill>
        <p:spPr>
          <a:xfrm>
            <a:off x="136496" y="1253261"/>
            <a:ext cx="11919008" cy="40547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9BBFD2-275C-D33F-13A2-28C97FF870A9}"/>
              </a:ext>
            </a:extLst>
          </p:cNvPr>
          <p:cNvSpPr txBox="1"/>
          <p:nvPr/>
        </p:nvSpPr>
        <p:spPr>
          <a:xfrm>
            <a:off x="10363905" y="6515745"/>
            <a:ext cx="1805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He et. al., </a:t>
            </a:r>
            <a:r>
              <a:rPr lang="en-US" sz="1400" dirty="0" err="1"/>
              <a:t>arXiv</a:t>
            </a:r>
            <a:r>
              <a:rPr lang="en-US" sz="1400" dirty="0"/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20113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A505DF-073C-53F8-4F0C-EBAAE62E16A0}"/>
              </a:ext>
            </a:extLst>
          </p:cNvPr>
          <p:cNvSpPr txBox="1">
            <a:spLocks/>
          </p:cNvSpPr>
          <p:nvPr/>
        </p:nvSpPr>
        <p:spPr>
          <a:xfrm>
            <a:off x="838200" y="313703"/>
            <a:ext cx="10515600" cy="740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GraphRAG</a:t>
            </a:r>
            <a:r>
              <a:rPr lang="en-US" b="1" dirty="0"/>
              <a:t> (GNN + LLM)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A3943-24CB-1ECA-94BB-9F4167979B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5" r="1578"/>
          <a:stretch>
            <a:fillRect/>
          </a:stretch>
        </p:blipFill>
        <p:spPr>
          <a:xfrm>
            <a:off x="1212695" y="1054364"/>
            <a:ext cx="9766610" cy="557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4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E45D5-2337-D539-CF9F-B85E9C03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133"/>
            <a:ext cx="10515600" cy="740661"/>
          </a:xfrm>
        </p:spPr>
        <p:txBody>
          <a:bodyPr/>
          <a:lstStyle/>
          <a:p>
            <a:pPr algn="ctr"/>
            <a:r>
              <a:rPr lang="en-US" dirty="0"/>
              <a:t>Workflow Overview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2D1323-76E5-1A79-8B0B-7F7F198D5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4793"/>
            <a:ext cx="10663822" cy="586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23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243</Words>
  <Application>Microsoft Macintosh PowerPoint</Application>
  <PresentationFormat>Widescreen</PresentationFormat>
  <Paragraphs>30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Workflow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Peyton, Mina (NIH/NIAID) [C]</dc:creator>
  <cp:lastModifiedBy>Peyton, Mina (NIH/NIAID) [C]</cp:lastModifiedBy>
  <cp:revision>6</cp:revision>
  <dcterms:created xsi:type="dcterms:W3CDTF">2025-10-03T13:21:13Z</dcterms:created>
  <dcterms:modified xsi:type="dcterms:W3CDTF">2025-10-03T15:08:10Z</dcterms:modified>
</cp:coreProperties>
</file>